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1"/>
  </p:notesMasterIdLst>
  <p:sldIdLst>
    <p:sldId id="440" r:id="rId2"/>
    <p:sldId id="355" r:id="rId3"/>
    <p:sldId id="433" r:id="rId4"/>
    <p:sldId id="356" r:id="rId5"/>
    <p:sldId id="441" r:id="rId6"/>
    <p:sldId id="357" r:id="rId7"/>
    <p:sldId id="442" r:id="rId8"/>
    <p:sldId id="435" r:id="rId9"/>
    <p:sldId id="436" r:id="rId10"/>
    <p:sldId id="437" r:id="rId11"/>
    <p:sldId id="362" r:id="rId12"/>
    <p:sldId id="363" r:id="rId13"/>
    <p:sldId id="364" r:id="rId14"/>
    <p:sldId id="371" r:id="rId15"/>
    <p:sldId id="365" r:id="rId16"/>
    <p:sldId id="366" r:id="rId17"/>
    <p:sldId id="367" r:id="rId18"/>
    <p:sldId id="368" r:id="rId19"/>
    <p:sldId id="44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0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19C3-54BF-415B-B3EC-6B68A73ADF4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94079-F5F0-448B-A4F5-F1CF1AAFB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101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7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5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33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05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3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60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8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1B69E8-23E9-4C1F-AA2B-3C5BA6EDBEA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191" y="974695"/>
            <a:ext cx="801523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These are pages 10 – 11. It is a continuation of the Regents level information </a:t>
            </a:r>
            <a:r>
              <a:rPr lang="en-US" sz="2400" smtClean="0">
                <a:solidFill>
                  <a:srgbClr val="0000FF"/>
                </a:solidFill>
              </a:rPr>
              <a:t>about refraction. 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EMAIL ME if you have questions.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2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48864" y="394894"/>
            <a:ext cx="7324068" cy="7841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 Broken Pencil!!!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5910"/>
          <a:stretch>
            <a:fillRect/>
          </a:stretch>
        </p:blipFill>
        <p:spPr bwMode="auto">
          <a:xfrm rot="21068552">
            <a:off x="304236" y="1406629"/>
            <a:ext cx="3923711" cy="2804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g ga23-0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9" y="4149969"/>
            <a:ext cx="2788137" cy="2326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88" y="1328785"/>
            <a:ext cx="2505963" cy="201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6591"/>
          <a:stretch/>
        </p:blipFill>
        <p:spPr>
          <a:xfrm>
            <a:off x="3573194" y="4143540"/>
            <a:ext cx="1494398" cy="2335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7522" y="5080611"/>
            <a:ext cx="1268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MAGIC!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94824"/>
          </a:xfrm>
        </p:spPr>
        <p:txBody>
          <a:bodyPr/>
          <a:lstStyle/>
          <a:p>
            <a:r>
              <a:rPr lang="en-US" dirty="0" smtClean="0"/>
              <a:t>Dispersion of Light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0958" y="3876388"/>
            <a:ext cx="5923910" cy="1356173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Dispersion</a:t>
            </a:r>
            <a:r>
              <a:rPr lang="en-US" dirty="0">
                <a:effectLst/>
              </a:rPr>
              <a:t> – the separating of white light into its component colors due to </a:t>
            </a:r>
            <a:r>
              <a:rPr lang="en-US" dirty="0" smtClean="0">
                <a:effectLst/>
              </a:rPr>
              <a:t>refraction</a:t>
            </a:r>
            <a:endParaRPr lang="en-US" dirty="0">
              <a:effectLst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25" y="1147876"/>
            <a:ext cx="4167389" cy="2417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6303280" y="1878037"/>
            <a:ext cx="24608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Red:</a:t>
            </a:r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Fastest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Lowest 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Bends least</a:t>
            </a:r>
          </a:p>
          <a:p>
            <a:pPr algn="ctr"/>
            <a:r>
              <a:rPr lang="en-US" sz="2800" dirty="0"/>
              <a:t> </a:t>
            </a:r>
          </a:p>
          <a:p>
            <a:pPr algn="ctr"/>
            <a:r>
              <a:rPr lang="en-US" sz="2800" b="1" dirty="0"/>
              <a:t>Violet:</a:t>
            </a:r>
            <a:endParaRPr lang="en-US" sz="2800" dirty="0"/>
          </a:p>
          <a:p>
            <a:pPr algn="ctr"/>
            <a:r>
              <a:rPr lang="en-US" sz="2800" dirty="0">
                <a:solidFill>
                  <a:srgbClr val="660066"/>
                </a:solidFill>
              </a:rPr>
              <a:t>Slowest</a:t>
            </a:r>
          </a:p>
          <a:p>
            <a:pPr algn="ctr"/>
            <a:r>
              <a:rPr lang="en-US" sz="2800" dirty="0">
                <a:solidFill>
                  <a:srgbClr val="660066"/>
                </a:solidFill>
              </a:rPr>
              <a:t>Highest n</a:t>
            </a:r>
          </a:p>
          <a:p>
            <a:pPr algn="ctr"/>
            <a:r>
              <a:rPr lang="en-US" sz="2800" dirty="0">
                <a:solidFill>
                  <a:srgbClr val="660066"/>
                </a:solidFill>
              </a:rPr>
              <a:t>Bends most </a:t>
            </a:r>
          </a:p>
        </p:txBody>
      </p:sp>
    </p:spTree>
    <p:extLst>
      <p:ext uri="{BB962C8B-B14F-4D97-AF65-F5344CB8AC3E}">
        <p14:creationId xmlns:p14="http://schemas.microsoft.com/office/powerpoint/2010/main" val="4114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08891"/>
          </a:xfrm>
        </p:spPr>
        <p:txBody>
          <a:bodyPr/>
          <a:lstStyle/>
          <a:p>
            <a:r>
              <a:rPr lang="en-US" dirty="0" smtClean="0"/>
              <a:t>Dispersion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79" y="2256693"/>
            <a:ext cx="8842253" cy="338865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</a:rPr>
              <a:t>Explanation</a:t>
            </a:r>
            <a:r>
              <a:rPr lang="en-US" sz="2800" dirty="0" smtClean="0">
                <a:effectLst/>
              </a:rPr>
              <a:t>:</a:t>
            </a:r>
            <a:endParaRPr lang="en-US" sz="2800" dirty="0">
              <a:effectLst/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each frequency of light has a slightly different index of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refraction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so each frequency bends by a different amount</a:t>
            </a:r>
          </a:p>
          <a:p>
            <a:endParaRPr lang="en-US" sz="2800" dirty="0"/>
          </a:p>
        </p:txBody>
      </p:sp>
      <p:pic>
        <p:nvPicPr>
          <p:cNvPr id="5" name="Picture 5" descr="Pris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4"/>
          <a:stretch>
            <a:fillRect/>
          </a:stretch>
        </p:blipFill>
        <p:spPr bwMode="auto">
          <a:xfrm>
            <a:off x="5255130" y="1328224"/>
            <a:ext cx="3431670" cy="1467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08891"/>
          </a:xfrm>
        </p:spPr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2133" y="2110769"/>
            <a:ext cx="38509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Rainbows Caused by Dispersion</a:t>
            </a:r>
            <a:endParaRPr lang="en-US" sz="2000" dirty="0"/>
          </a:p>
          <a:p>
            <a:pPr algn="ctr"/>
            <a:r>
              <a:rPr lang="en-US" sz="2000" b="1" dirty="0"/>
              <a:t> </a:t>
            </a:r>
            <a:endParaRPr lang="en-US" sz="2000" dirty="0"/>
          </a:p>
          <a:p>
            <a:pPr algn="ctr"/>
            <a:r>
              <a:rPr lang="en-US" sz="2000" dirty="0"/>
              <a:t>Rainbows are due the sunlight coming from over an observer’s shoulder being refracted by water droplets in the air.  Each color is refracted by a different amount with the result being the dispersion of the light into its component colors.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8339" y="47128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Fig 22-19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 bwMode="auto">
          <a:xfrm>
            <a:off x="741819" y="129357"/>
            <a:ext cx="1254093" cy="146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5728" y="3615398"/>
            <a:ext cx="3978313" cy="285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 descr="Fig 22-20a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39" y="1472234"/>
            <a:ext cx="2940683" cy="1524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59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08891"/>
          </a:xfrm>
        </p:spPr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555"/>
          <a:stretch/>
        </p:blipFill>
        <p:spPr>
          <a:xfrm>
            <a:off x="5140410" y="1266092"/>
            <a:ext cx="3766282" cy="205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215"/>
          <a:stretch/>
        </p:blipFill>
        <p:spPr>
          <a:xfrm>
            <a:off x="39945" y="1418471"/>
            <a:ext cx="4819327" cy="229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607"/>
          <a:stretch/>
        </p:blipFill>
        <p:spPr>
          <a:xfrm>
            <a:off x="2777852" y="4132956"/>
            <a:ext cx="6128840" cy="245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1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93" y="299219"/>
            <a:ext cx="6096660" cy="880466"/>
          </a:xfrm>
        </p:spPr>
        <p:txBody>
          <a:bodyPr/>
          <a:lstStyle/>
          <a:p>
            <a:pPr algn="l"/>
            <a:r>
              <a:rPr lang="en-US" sz="4000" dirty="0" smtClean="0"/>
              <a:t>Total Internal Reflection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57" y="1161207"/>
            <a:ext cx="8657643" cy="3388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Conditions for Total Internal Reflection</a:t>
            </a:r>
            <a:r>
              <a:rPr lang="en-US" sz="2800" dirty="0">
                <a:effectLst/>
              </a:rPr>
              <a:t>: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ray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of light must be traveling from the more  optically dense to the less optically dense medium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ray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must strike the boundary at an angle greater than the critical angle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56"/>
          <a:stretch/>
        </p:blipFill>
        <p:spPr>
          <a:xfrm>
            <a:off x="6107991" y="4133901"/>
            <a:ext cx="2695773" cy="229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4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65" y="309489"/>
            <a:ext cx="7716837" cy="906194"/>
          </a:xfrm>
        </p:spPr>
        <p:txBody>
          <a:bodyPr/>
          <a:lstStyle/>
          <a:p>
            <a:r>
              <a:rPr lang="en-US" sz="4000" dirty="0"/>
              <a:t>Total Internal Reflection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7873" y="48282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9" b="18646"/>
          <a:stretch>
            <a:fillRect/>
          </a:stretch>
        </p:blipFill>
        <p:spPr bwMode="auto">
          <a:xfrm>
            <a:off x="5683348" y="4301636"/>
            <a:ext cx="3190792" cy="2385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8" y="2839808"/>
            <a:ext cx="5405774" cy="198847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2597" y="1269050"/>
            <a:ext cx="829140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dirty="0"/>
              <a:t>Critical Angle </a:t>
            </a:r>
            <a:r>
              <a:rPr lang="en-US" sz="2800" dirty="0" smtClean="0"/>
              <a:t>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θ</a:t>
            </a:r>
            <a:r>
              <a:rPr lang="en-US" sz="28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800" dirty="0" smtClean="0"/>
              <a:t>) </a:t>
            </a:r>
            <a:r>
              <a:rPr lang="en-US" sz="2800" dirty="0"/>
              <a:t>–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angle of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incidence for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which the angle of refraction is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90°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96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Angle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17" y="1471012"/>
            <a:ext cx="3097614" cy="311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2" y="4679256"/>
            <a:ext cx="2992438" cy="174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57201"/>
            <a:ext cx="220345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92" y="2641931"/>
            <a:ext cx="2284412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1491055" y="3496764"/>
            <a:ext cx="2411609" cy="1175418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678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Angle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133" y="1507588"/>
            <a:ext cx="3739896" cy="1159412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What is the critical angle as light exits from water into air</a:t>
            </a:r>
            <a:r>
              <a:rPr lang="en-US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3514" y="1507588"/>
            <a:ext cx="3739896" cy="1215683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What is the critical angle as light exits from water into crown glass</a:t>
            </a:r>
            <a:r>
              <a:rPr lang="en-US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58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678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Angle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133" y="1507588"/>
            <a:ext cx="3739896" cy="1159412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What is the critical angle as light exits from water into air</a:t>
            </a:r>
            <a:r>
              <a:rPr lang="en-US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3514" y="1507588"/>
            <a:ext cx="3739896" cy="1215683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What is the critical angle as light exits from water into crown glass</a:t>
            </a:r>
            <a:r>
              <a:rPr lang="en-US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584576"/>
              </p:ext>
            </p:extLst>
          </p:nvPr>
        </p:nvGraphicFramePr>
        <p:xfrm>
          <a:off x="982133" y="2560433"/>
          <a:ext cx="3030076" cy="3051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1130040" imgH="1143000" progId="Equation.DSMT4">
                  <p:embed/>
                </p:oleObj>
              </mc:Choice>
              <mc:Fallback>
                <p:oleObj name="Equation" r:id="rId3" imgW="1130040" imgH="1143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33" y="2560433"/>
                        <a:ext cx="3030076" cy="3051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09654"/>
              </p:ext>
            </p:extLst>
          </p:nvPr>
        </p:nvGraphicFramePr>
        <p:xfrm>
          <a:off x="5580433" y="2723271"/>
          <a:ext cx="2724324" cy="316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5" imgW="1130040" imgH="1320480" progId="Equation.DSMT4">
                  <p:embed/>
                </p:oleObj>
              </mc:Choice>
              <mc:Fallback>
                <p:oleObj name="Equation" r:id="rId5" imgW="1130040" imgH="1320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433" y="2723271"/>
                        <a:ext cx="2724324" cy="3166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3" y="1510726"/>
            <a:ext cx="8865670" cy="3891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092" y="587397"/>
            <a:ext cx="831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Sketch the path of the light rays through each glass figure and out the other side.  Hint – draw a normal line at each interface.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070" y="5664122"/>
            <a:ext cx="82668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Draw the normal line perpendicular to SURFACE, not the ray.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Bend TOWARD in material. Bend AWAY in air. 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092" y="406208"/>
            <a:ext cx="831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Sketch the path of the light rays through each glass figure and out the other side.  Hint – draw a normal line at each interface.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32" y="1329538"/>
            <a:ext cx="8766880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631" y="402102"/>
            <a:ext cx="7663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prism below has an index of refraction of 1.55.  Calculate and sketch the path of the light ray as travels through the prism.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9233" y="1457530"/>
            <a:ext cx="2919406" cy="2780796"/>
            <a:chOff x="0" y="0"/>
            <a:chExt cx="1725295" cy="1643380"/>
          </a:xfrm>
        </p:grpSpPr>
        <p:sp>
          <p:nvSpPr>
            <p:cNvPr id="5" name="Right Triangle 4"/>
            <p:cNvSpPr/>
            <p:nvPr/>
          </p:nvSpPr>
          <p:spPr>
            <a:xfrm>
              <a:off x="585470" y="0"/>
              <a:ext cx="1139825" cy="1643380"/>
            </a:xfrm>
            <a:prstGeom prst="rtTriangle">
              <a:avLst/>
            </a:prstGeom>
            <a:gradFill flip="none" rotWithShape="1">
              <a:gsLst>
                <a:gs pos="0">
                  <a:srgbClr val="66FFFF">
                    <a:alpha val="67000"/>
                  </a:srgbClr>
                </a:gs>
                <a:gs pos="100000">
                  <a:srgbClr val="FFFFFF">
                    <a:alpha val="67000"/>
                  </a:srgbClr>
                </a:gs>
                <a:gs pos="50000">
                  <a:srgbClr val="66FFFF">
                    <a:alpha val="6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0" y="637540"/>
              <a:ext cx="554805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7" name="Text Box 101"/>
          <p:cNvSpPr txBox="1"/>
          <p:nvPr/>
        </p:nvSpPr>
        <p:spPr>
          <a:xfrm>
            <a:off x="3046370" y="4004610"/>
            <a:ext cx="1064537" cy="4674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Franklin Gothic Book"/>
                <a:ea typeface="Cambria"/>
                <a:cs typeface="Times New Roman"/>
              </a:rPr>
              <a:t>50°</a:t>
            </a:r>
            <a:endParaRPr lang="en-US" sz="1200" dirty="0">
              <a:effectLst/>
              <a:latin typeface="Franklin Gothic Book"/>
              <a:ea typeface="Cambria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16" y="4472041"/>
            <a:ext cx="2408583" cy="21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631" y="402102"/>
            <a:ext cx="7663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prism below has an index of refraction of 1.55.  Calculate and sketch the path of the light ray as travels through the prism.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9233" y="1457530"/>
            <a:ext cx="2919406" cy="2780796"/>
            <a:chOff x="0" y="0"/>
            <a:chExt cx="1725295" cy="1643380"/>
          </a:xfrm>
        </p:grpSpPr>
        <p:sp>
          <p:nvSpPr>
            <p:cNvPr id="5" name="Right Triangle 4"/>
            <p:cNvSpPr/>
            <p:nvPr/>
          </p:nvSpPr>
          <p:spPr>
            <a:xfrm>
              <a:off x="585470" y="0"/>
              <a:ext cx="1139825" cy="1643380"/>
            </a:xfrm>
            <a:prstGeom prst="rtTriangle">
              <a:avLst/>
            </a:prstGeom>
            <a:gradFill flip="none" rotWithShape="1">
              <a:gsLst>
                <a:gs pos="0">
                  <a:srgbClr val="66FFFF">
                    <a:alpha val="67000"/>
                  </a:srgbClr>
                </a:gs>
                <a:gs pos="100000">
                  <a:srgbClr val="FFFFFF">
                    <a:alpha val="67000"/>
                  </a:srgbClr>
                </a:gs>
                <a:gs pos="50000">
                  <a:srgbClr val="66FFFF">
                    <a:alpha val="6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0" y="637540"/>
              <a:ext cx="554805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7" name="Text Box 101"/>
          <p:cNvSpPr txBox="1"/>
          <p:nvPr/>
        </p:nvSpPr>
        <p:spPr>
          <a:xfrm>
            <a:off x="3046370" y="4004610"/>
            <a:ext cx="1064537" cy="4674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Franklin Gothic Book"/>
                <a:ea typeface="Cambria"/>
                <a:cs typeface="Times New Roman"/>
              </a:rPr>
              <a:t>50°</a:t>
            </a:r>
            <a:endParaRPr lang="en-US" sz="1200" dirty="0">
              <a:effectLst/>
              <a:latin typeface="Franklin Gothic Book"/>
              <a:ea typeface="Cambria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16" y="4472041"/>
            <a:ext cx="2408583" cy="219637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40623"/>
              </p:ext>
            </p:extLst>
          </p:nvPr>
        </p:nvGraphicFramePr>
        <p:xfrm>
          <a:off x="4934411" y="1991369"/>
          <a:ext cx="2882201" cy="200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4" imgW="1638000" imgH="1143000" progId="Equation.DSMT4">
                  <p:embed/>
                </p:oleObj>
              </mc:Choice>
              <mc:Fallback>
                <p:oleObj name="Equation" r:id="rId4" imgW="1638000" imgH="1143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411" y="1991369"/>
                        <a:ext cx="2882201" cy="2001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668" y="5338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85738"/>
              </p:ext>
            </p:extLst>
          </p:nvPr>
        </p:nvGraphicFramePr>
        <p:xfrm>
          <a:off x="547861" y="1457529"/>
          <a:ext cx="3708664" cy="335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Bitmap Image" r:id="rId6" imgW="2219635" imgH="2010056" progId="Paint.Picture">
                  <p:embed/>
                </p:oleObj>
              </mc:Choice>
              <mc:Fallback>
                <p:oleObj name="Bitmap Image" r:id="rId6" imgW="2219635" imgH="201005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61" y="1457529"/>
                        <a:ext cx="3708664" cy="3352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8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414" y="386265"/>
            <a:ext cx="770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Sketch the path of the light ray if the index of refraction of the figure is less than that of the surrounding media.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10183" y="1750781"/>
            <a:ext cx="1275986" cy="2708037"/>
            <a:chOff x="3441636" y="2833993"/>
            <a:chExt cx="1275986" cy="2708037"/>
          </a:xfrm>
        </p:grpSpPr>
        <p:sp>
          <p:nvSpPr>
            <p:cNvPr id="3" name="Oval 2"/>
            <p:cNvSpPr/>
            <p:nvPr/>
          </p:nvSpPr>
          <p:spPr>
            <a:xfrm>
              <a:off x="3825524" y="2833993"/>
              <a:ext cx="892098" cy="2708037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561277" y="3313521"/>
              <a:ext cx="4434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61277" y="5143658"/>
              <a:ext cx="4434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441636" y="4277351"/>
              <a:ext cx="38388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5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414" y="386265"/>
            <a:ext cx="770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Sketch the path of the light ray if the index of refraction of the figure is less than that of the surrounding media.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10183" y="1750781"/>
            <a:ext cx="1275986" cy="2708037"/>
            <a:chOff x="3441636" y="2833993"/>
            <a:chExt cx="1275986" cy="2708037"/>
          </a:xfrm>
        </p:grpSpPr>
        <p:sp>
          <p:nvSpPr>
            <p:cNvPr id="3" name="Oval 2"/>
            <p:cNvSpPr/>
            <p:nvPr/>
          </p:nvSpPr>
          <p:spPr>
            <a:xfrm>
              <a:off x="3825524" y="2833993"/>
              <a:ext cx="892098" cy="2708037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561277" y="3313521"/>
              <a:ext cx="4434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61277" y="5143658"/>
              <a:ext cx="4434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441636" y="4277351"/>
              <a:ext cx="38388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70542" y="1152394"/>
            <a:ext cx="249377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88527"/>
              </p:ext>
            </p:extLst>
          </p:nvPr>
        </p:nvGraphicFramePr>
        <p:xfrm>
          <a:off x="3870542" y="1152394"/>
          <a:ext cx="3870542" cy="5143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Bitmap Image" r:id="rId3" imgW="2029108" imgH="2695951" progId="Paint.Picture">
                  <p:embed/>
                </p:oleObj>
              </mc:Choice>
              <mc:Fallback>
                <p:oleObj name="Bitmap Image" r:id="rId3" imgW="2029108" imgH="269595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542" y="1152394"/>
                        <a:ext cx="3870542" cy="5143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6"/>
          <p:cNvSpPr txBox="1"/>
          <p:nvPr/>
        </p:nvSpPr>
        <p:spPr>
          <a:xfrm>
            <a:off x="751169" y="4046223"/>
            <a:ext cx="2630857" cy="108944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800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Acts like diverging lens</a:t>
            </a:r>
            <a:endParaRPr lang="en-US" sz="2800" dirty="0">
              <a:effectLst/>
              <a:latin typeface="Franklin Gothic Book" panose="020B05030201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48864" y="394894"/>
            <a:ext cx="7324068" cy="7841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Refraction Effects</a:t>
            </a:r>
            <a:endParaRPr lang="en-US" dirty="0"/>
          </a:p>
        </p:txBody>
      </p:sp>
      <p:pic>
        <p:nvPicPr>
          <p:cNvPr id="9" name="Picture Placeholder 6" descr="Fig 23-20a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" b="1919"/>
          <a:stretch>
            <a:fillRect/>
          </a:stretch>
        </p:blipFill>
        <p:spPr bwMode="auto">
          <a:xfrm rot="21068552">
            <a:off x="301162" y="1363427"/>
            <a:ext cx="3923711" cy="2804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0593"/>
          <a:stretch/>
        </p:blipFill>
        <p:spPr>
          <a:xfrm>
            <a:off x="1910165" y="4542518"/>
            <a:ext cx="3276339" cy="1956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326" y="1082294"/>
            <a:ext cx="3262605" cy="2264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4821" b="6367"/>
          <a:stretch/>
        </p:blipFill>
        <p:spPr>
          <a:xfrm>
            <a:off x="5711315" y="3745897"/>
            <a:ext cx="3272065" cy="2078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98646" y="3559750"/>
            <a:ext cx="308785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Because light bends going from the HOT air right above the pavement to the COOL air above that, we can see reflects in pavement.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48864" y="394894"/>
            <a:ext cx="7324068" cy="7841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Depth Perception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10338"/>
          <a:stretch>
            <a:fillRect/>
          </a:stretch>
        </p:blipFill>
        <p:spPr bwMode="auto">
          <a:xfrm rot="21068552">
            <a:off x="397451" y="1481538"/>
            <a:ext cx="4159816" cy="2973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1"/>
          <a:stretch>
            <a:fillRect/>
          </a:stretch>
        </p:blipFill>
        <p:spPr bwMode="auto">
          <a:xfrm>
            <a:off x="4761384" y="4107766"/>
            <a:ext cx="4079570" cy="2442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85074" y="1179010"/>
            <a:ext cx="308785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Because light bends going from water to air, the apparent depth is different from the actual depth.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1345</TotalTime>
  <Words>439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Corbel</vt:lpstr>
      <vt:lpstr>Franklin Gothic Book</vt:lpstr>
      <vt:lpstr>Times New Roman</vt:lpstr>
      <vt:lpstr>Parallax</vt:lpstr>
      <vt:lpstr>MathType 6.0 Equation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Dispersion of Light</vt:lpstr>
      <vt:lpstr>Dispersion of Light</vt:lpstr>
      <vt:lpstr>Dispersion</vt:lpstr>
      <vt:lpstr>Dispersion</vt:lpstr>
      <vt:lpstr>Total Internal Reflection</vt:lpstr>
      <vt:lpstr>Total Internal Reflection</vt:lpstr>
      <vt:lpstr>Critical Angle</vt:lpstr>
      <vt:lpstr>Critical Angle</vt:lpstr>
      <vt:lpstr>Critical Angle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Optics</dc:title>
  <dc:creator>Karyn Libretto</dc:creator>
  <cp:lastModifiedBy>Denise</cp:lastModifiedBy>
  <cp:revision>216</cp:revision>
  <dcterms:created xsi:type="dcterms:W3CDTF">2011-03-27T16:05:43Z</dcterms:created>
  <dcterms:modified xsi:type="dcterms:W3CDTF">2020-03-15T20:50:04Z</dcterms:modified>
</cp:coreProperties>
</file>